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3806" r:id="rId2"/>
    <p:sldId id="3820" r:id="rId3"/>
    <p:sldId id="3810" r:id="rId4"/>
    <p:sldId id="3831" r:id="rId5"/>
    <p:sldId id="3921" r:id="rId6"/>
    <p:sldId id="3907" r:id="rId7"/>
    <p:sldId id="3809" r:id="rId8"/>
    <p:sldId id="3973" r:id="rId9"/>
    <p:sldId id="3861" r:id="rId10"/>
    <p:sldId id="3859" r:id="rId11"/>
    <p:sldId id="3968" r:id="rId12"/>
  </p:sldIdLst>
  <p:sldSz cx="12192000" cy="6858000"/>
  <p:notesSz cx="6858000" cy="9144000"/>
  <p:embeddedFontLst>
    <p:embeddedFont>
      <p:font typeface="CoFo Sans" panose="020B0604020202020204" charset="-52"/>
      <p:regular r:id="rId15"/>
      <p:bold r:id="rId16"/>
      <p:italic r:id="rId17"/>
      <p:boldItalic r:id="rId18"/>
    </p:embeddedFont>
    <p:embeddedFont>
      <p:font typeface="CoFo Sans Medium" panose="020B0604020202020204" charset="-52"/>
      <p:regular r:id="rId19"/>
      <p: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>
        <p:scale>
          <a:sx n="66" d="100"/>
          <a:sy n="66" d="100"/>
        </p:scale>
        <p:origin x="1110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16.12.2024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7000" dirty="0"/>
              <a:t>Модель склонности клиента к приобретению </a:t>
            </a:r>
            <a:r>
              <a:rPr lang="ru-RU" sz="7000" dirty="0" err="1"/>
              <a:t>машиноместа</a:t>
            </a:r>
            <a:br>
              <a:rPr lang="ru-RU" sz="7000" dirty="0"/>
            </a:b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EE9BBE-DF0F-B236-481D-A307F540EBF3}"/>
              </a:ext>
            </a:extLst>
          </p:cNvPr>
          <p:cNvSpPr txBox="1"/>
          <p:nvPr/>
        </p:nvSpPr>
        <p:spPr>
          <a:xfrm>
            <a:off x="8011886" y="4719982"/>
            <a:ext cx="4180114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6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Ермаков Григорий ИСП-21</a:t>
            </a: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449F481-4507-3DFA-0CB2-2DE58CFA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6175600" cy="589189"/>
          </a:xfrm>
        </p:spPr>
        <p:txBody>
          <a:bodyPr>
            <a:normAutofit/>
          </a:bodyPr>
          <a:lstStyle/>
          <a:p>
            <a:r>
              <a:rPr lang="ru-RU" sz="4000" dirty="0"/>
              <a:t>Будущие улучшения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6C4F0-8A4B-2769-D4A1-464279CD230F}"/>
              </a:ext>
            </a:extLst>
          </p:cNvPr>
          <p:cNvSpPr txBox="1"/>
          <p:nvPr/>
        </p:nvSpPr>
        <p:spPr>
          <a:xfrm>
            <a:off x="442913" y="1886528"/>
            <a:ext cx="9659029" cy="3084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Планируется лучше пред обработать данные для упрощения создания модели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ym typeface="CoFo Sans"/>
              </a:rPr>
              <a:t>Попробовать другие модели и изучить отличия в результатах между моделями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9321047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56" y="3105150"/>
            <a:ext cx="7137288" cy="647700"/>
          </a:xfrm>
        </p:spPr>
        <p:txBody>
          <a:bodyPr>
            <a:noAutofit/>
          </a:bodyPr>
          <a:lstStyle/>
          <a:p>
            <a:r>
              <a:rPr lang="ru-RU" sz="5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395038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AE1DD-8A98-4790-D39B-C16101C0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Введение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73BEB9-B5E6-4E83-33B3-8C03CC6DA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800" y="1306800"/>
            <a:ext cx="5112000" cy="252000"/>
          </a:xfrm>
        </p:spPr>
        <p:txBody>
          <a:bodyPr>
            <a:noAutofit/>
          </a:bodyPr>
          <a:lstStyle/>
          <a:p>
            <a:r>
              <a:rPr lang="ru-RU" sz="4000" dirty="0"/>
              <a:t>Цель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31BBCD-9DC3-6A05-20F0-C67515F24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00" y="2002970"/>
            <a:ext cx="5112000" cy="3548229"/>
          </a:xfrm>
        </p:spPr>
        <p:txBody>
          <a:bodyPr/>
          <a:lstStyle/>
          <a:p>
            <a:r>
              <a:rPr lang="ru-RU" sz="3200" dirty="0"/>
              <a:t>Создание модели для поиска клиентов, наиболее склонных к приобретению </a:t>
            </a:r>
            <a:r>
              <a:rPr lang="ru-RU" sz="3200" dirty="0" err="1"/>
              <a:t>машиноместа</a:t>
            </a:r>
            <a:r>
              <a:rPr lang="ru-RU" sz="3200" dirty="0"/>
              <a:t>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AA2702-2807-472B-54AB-4953BEFFEA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Проблема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EF2214F-49D3-EBEC-296A-E9366B23AB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19850" y="2002970"/>
            <a:ext cx="5112000" cy="3548230"/>
          </a:xfrm>
        </p:spPr>
        <p:txBody>
          <a:bodyPr/>
          <a:lstStyle/>
          <a:p>
            <a:r>
              <a:rPr lang="ru-RU" sz="3200" dirty="0"/>
              <a:t>Ключевую роль в продажах играет эффективная целевая рассылка. Так как общая рассылка сопряжена с большим количеством издержек.</a:t>
            </a:r>
          </a:p>
        </p:txBody>
      </p:sp>
    </p:spTree>
    <p:extLst>
      <p:ext uri="{BB962C8B-B14F-4D97-AF65-F5344CB8AC3E}">
        <p14:creationId xmlns:p14="http://schemas.microsoft.com/office/powerpoint/2010/main" val="21283755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Полученные данные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FCC456-C144-5433-3BBB-30E36D14E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3200" dirty="0"/>
              <a:t>В предоставленных данных имеется около 15000 строк, 2700 столбцов. Большое количество пропущенных значений.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F06A12-A63D-2FF5-A605-0952C1DBB6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096" r="5096"/>
          <a:stretch/>
        </p:blipFill>
        <p:spPr/>
      </p:pic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B0617-D83E-BB09-52EF-7355921D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Обработка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C35D0D-C2D5-2E23-9832-AA10E9FB7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800" dirty="0"/>
              <a:t>Удаляем столбцы в которых менее 75% значений заполнены.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C5750E-38DF-3555-23DC-4801F0E85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2800" dirty="0"/>
              <a:t>Удаляем дубликаты и заменяем оставшиеся пропущенные значения на 0.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B1B5AC3-36DA-4710-A6A0-8D8CC07CA2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800" dirty="0"/>
              <a:t>Кодируем категориальные данные, выводим тепловую карту.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15A7380-392F-74E2-129F-400427BD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2800" dirty="0"/>
              <a:t>Выявляем сильно коррелирующие столбцы и удаляем лишние.</a:t>
            </a:r>
          </a:p>
        </p:txBody>
      </p:sp>
    </p:spTree>
    <p:extLst>
      <p:ext uri="{BB962C8B-B14F-4D97-AF65-F5344CB8AC3E}">
        <p14:creationId xmlns:p14="http://schemas.microsoft.com/office/powerpoint/2010/main" val="38002166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12F78-4467-06CB-70B0-9B7CAD3E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Выбор модели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FC8653-26F0-E655-324C-880271E53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D1339D-51E2-346E-0454-473B62404F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943" y="1774800"/>
            <a:ext cx="3407227" cy="3776400"/>
          </a:xfrm>
        </p:spPr>
        <p:txBody>
          <a:bodyPr/>
          <a:lstStyle/>
          <a:p>
            <a:r>
              <a:rPr lang="ru-RU" sz="2400" dirty="0" err="1"/>
              <a:t>RandomForestRegressor</a:t>
            </a:r>
            <a:r>
              <a:rPr lang="ru-RU" sz="2400" dirty="0"/>
              <a:t> — это регрессионная модель, основанная на модели случайного леса или ансамблевом обучении.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70C716-9A98-BB77-260C-6E63AFC5A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2A98194-DEB5-024C-3C86-4916CA4C1C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sz="2400" dirty="0" err="1"/>
              <a:t>BaggingRegressor</a:t>
            </a:r>
            <a:r>
              <a:rPr lang="ru-RU" sz="2400" dirty="0"/>
              <a:t> —помогает обучать базовые </a:t>
            </a:r>
            <a:r>
              <a:rPr lang="ru-RU" sz="2400" dirty="0" err="1"/>
              <a:t>регресоры</a:t>
            </a:r>
            <a:r>
              <a:rPr lang="ru-RU" sz="2400" dirty="0"/>
              <a:t> на случайных </a:t>
            </a:r>
            <a:r>
              <a:rPr lang="ru-RU" sz="2400" dirty="0" err="1"/>
              <a:t>подвыборках</a:t>
            </a:r>
            <a:r>
              <a:rPr lang="ru-RU" sz="2400" dirty="0"/>
              <a:t> исходного набора данных.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C3109B9-084A-F665-B600-E3B3743ED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12321E2-8F14-AB9A-0F09-57CE40C129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sz="2400" dirty="0"/>
              <a:t>Подбор </a:t>
            </a:r>
            <a:r>
              <a:rPr lang="ru-RU" sz="2400" dirty="0" err="1"/>
              <a:t>гиперпараметров</a:t>
            </a:r>
            <a:r>
              <a:rPr lang="ru-RU" sz="2400" dirty="0"/>
              <a:t> для улучшения работы модели, повышения точности.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537111-DBE6-7D50-8365-ECE98C493C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871" y="4883470"/>
            <a:ext cx="792929" cy="6677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0F506D-76E5-7EAD-F979-759532EF9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53" y="4744360"/>
            <a:ext cx="806840" cy="8068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D75A78-AB4A-1C0A-156B-ECC6405501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1013" y="4751316"/>
            <a:ext cx="1001594" cy="79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401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Обучение модели</a:t>
            </a:r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9A98F3FF-2B44-A7FA-5C3D-5C0683322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800" dirty="0"/>
              <a:t>Модель: </a:t>
            </a:r>
            <a:r>
              <a:rPr lang="en-US" sz="2800" dirty="0" err="1"/>
              <a:t>RandomForestRegressor</a:t>
            </a:r>
            <a:endParaRPr lang="en-US" sz="2800" dirty="0"/>
          </a:p>
          <a:p>
            <a:r>
              <a:rPr lang="ru-RU" sz="2800" dirty="0" err="1"/>
              <a:t>Гиперпараметры</a:t>
            </a:r>
            <a:r>
              <a:rPr lang="ru-RU" sz="2800" dirty="0"/>
              <a:t>:</a:t>
            </a:r>
          </a:p>
          <a:p>
            <a:r>
              <a:rPr lang="en-US" sz="2800" dirty="0" err="1"/>
              <a:t>n_estimators</a:t>
            </a:r>
            <a:r>
              <a:rPr lang="en-US" sz="2800" dirty="0"/>
              <a:t>=5, </a:t>
            </a:r>
            <a:endParaRPr lang="ru-RU" sz="2800" dirty="0"/>
          </a:p>
          <a:p>
            <a:r>
              <a:rPr lang="en-US" sz="2800" dirty="0" err="1"/>
              <a:t>max_depth</a:t>
            </a:r>
            <a:r>
              <a:rPr lang="en-US" sz="2800" dirty="0"/>
              <a:t>=5</a:t>
            </a:r>
            <a:endParaRPr lang="ru-RU" sz="2800" dirty="0"/>
          </a:p>
          <a:p>
            <a:r>
              <a:rPr lang="en-US" sz="2800" dirty="0" err="1"/>
              <a:t>min_samples_split</a:t>
            </a:r>
            <a:r>
              <a:rPr lang="en-US" sz="2800" dirty="0"/>
              <a:t>=25</a:t>
            </a:r>
            <a:endParaRPr lang="ru-RU" sz="2800" dirty="0"/>
          </a:p>
          <a:p>
            <a:r>
              <a:rPr lang="en-US" sz="2800" dirty="0" err="1"/>
              <a:t>min_samples_leaf</a:t>
            </a:r>
            <a:r>
              <a:rPr lang="en-US" sz="2800" dirty="0"/>
              <a:t>=15</a:t>
            </a:r>
            <a:endParaRPr lang="ru-RU" sz="2800" dirty="0"/>
          </a:p>
          <a:p>
            <a:r>
              <a:rPr lang="ru-RU" sz="2800" dirty="0"/>
              <a:t>Оптимизация </a:t>
            </a:r>
            <a:r>
              <a:rPr lang="ru-RU" sz="2800" dirty="0" err="1"/>
              <a:t>гиперпараметров</a:t>
            </a:r>
            <a:r>
              <a:rPr lang="ru-RU" sz="2800" dirty="0"/>
              <a:t>: </a:t>
            </a:r>
            <a:r>
              <a:rPr lang="en-US" sz="2800" dirty="0" err="1"/>
              <a:t>GridSearchCV</a:t>
            </a:r>
            <a:endParaRPr lang="ru-RU" sz="2800" dirty="0"/>
          </a:p>
        </p:txBody>
      </p:sp>
      <p:pic>
        <p:nvPicPr>
          <p:cNvPr id="19" name="Рисунок 18" descr="Изображение выглядит как текст, снимок экрана, Шрифт">
            <a:extLst>
              <a:ext uri="{FF2B5EF4-FFF2-40B4-BE49-F238E27FC236}">
                <a16:creationId xmlns:a16="http://schemas.microsoft.com/office/drawing/2014/main" id="{39D2B36D-98DA-3E57-0458-07D8AEC642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3" b="3063"/>
          <a:stretch>
            <a:fillRect/>
          </a:stretch>
        </p:blipFill>
        <p:spPr>
          <a:xfrm>
            <a:off x="5628148" y="1520599"/>
            <a:ext cx="6477068" cy="3091089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8182516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28" y="124563"/>
            <a:ext cx="4695143" cy="792389"/>
          </a:xfrm>
        </p:spPr>
        <p:txBody>
          <a:bodyPr/>
          <a:lstStyle/>
          <a:p>
            <a:r>
              <a:rPr lang="ru-RU" dirty="0"/>
              <a:t>Оценка модели</a:t>
            </a:r>
          </a:p>
        </p:txBody>
      </p:sp>
      <p:pic>
        <p:nvPicPr>
          <p:cNvPr id="9" name="Рисунок 8" descr="Изображение выглядит как текст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0B1DEC1A-779E-2587-1B28-D9C4FDC5F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994" y="916952"/>
            <a:ext cx="7602011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57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3D872-C696-BF2E-BEE9-86153C32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28" y="124563"/>
            <a:ext cx="4695143" cy="792389"/>
          </a:xfrm>
        </p:spPr>
        <p:txBody>
          <a:bodyPr/>
          <a:lstStyle/>
          <a:p>
            <a:r>
              <a:rPr lang="ru-RU" dirty="0"/>
              <a:t>Оценка модели</a:t>
            </a:r>
          </a:p>
        </p:txBody>
      </p:sp>
      <p:pic>
        <p:nvPicPr>
          <p:cNvPr id="5" name="Рисунок 4" descr="Изображение выглядит как текст, линия, диаграмма, График">
            <a:extLst>
              <a:ext uri="{FF2B5EF4-FFF2-40B4-BE49-F238E27FC236}">
                <a16:creationId xmlns:a16="http://schemas.microsoft.com/office/drawing/2014/main" id="{91898D86-2E21-B1A6-2695-CE3412D20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916952"/>
            <a:ext cx="7621064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779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98BB75-D26F-22AD-62B5-7EF7B063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/>
              <a:t>Результаты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FF32E7-6CE2-32E9-0F29-0E1216287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Обработаны данные</a:t>
            </a:r>
          </a:p>
          <a:p>
            <a:r>
              <a:rPr lang="ru-RU" dirty="0"/>
              <a:t>Создана и обучена модель </a:t>
            </a:r>
          </a:p>
          <a:p>
            <a:r>
              <a:rPr lang="ru-RU" dirty="0"/>
              <a:t>Получены не плохие результаты точности 0,85 и 0,78 на </a:t>
            </a:r>
            <a:r>
              <a:rPr lang="en-US" dirty="0"/>
              <a:t>train </a:t>
            </a:r>
            <a:r>
              <a:rPr lang="ru-RU" dirty="0"/>
              <a:t>и</a:t>
            </a:r>
            <a:r>
              <a:rPr lang="en-US" dirty="0"/>
              <a:t> valid </a:t>
            </a:r>
            <a:r>
              <a:rPr lang="ru-RU" dirty="0"/>
              <a:t>выборках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6407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7315</TotalTime>
  <Words>229</Words>
  <Application>Microsoft Office PowerPoint</Application>
  <PresentationFormat>Широкоэкранный</PresentationFormat>
  <Paragraphs>40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CoFo Sans</vt:lpstr>
      <vt:lpstr>CoFo Sans Medium</vt:lpstr>
      <vt:lpstr>Arial</vt:lpstr>
      <vt:lpstr>Calibri</vt:lpstr>
      <vt:lpstr>Тема1</vt:lpstr>
      <vt:lpstr>Модель склонности клиента к приобретению машиноместа </vt:lpstr>
      <vt:lpstr>Введение</vt:lpstr>
      <vt:lpstr>Полученные данные</vt:lpstr>
      <vt:lpstr>Обработка данных</vt:lpstr>
      <vt:lpstr>Выбор модели</vt:lpstr>
      <vt:lpstr>Обучение модели</vt:lpstr>
      <vt:lpstr>Оценка модели</vt:lpstr>
      <vt:lpstr>Оценка модели</vt:lpstr>
      <vt:lpstr>Результаты</vt:lpstr>
      <vt:lpstr>Будущие улучшения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Григорий Ермаков</cp:lastModifiedBy>
  <cp:revision>942</cp:revision>
  <dcterms:created xsi:type="dcterms:W3CDTF">2022-08-25T11:16:35Z</dcterms:created>
  <dcterms:modified xsi:type="dcterms:W3CDTF">2024-12-16T22:07:52Z</dcterms:modified>
</cp:coreProperties>
</file>